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Nunito"/>
      <p:regular r:id="rId42"/>
      <p:bold r:id="rId43"/>
      <p:italic r:id="rId44"/>
      <p:boldItalic r:id="rId45"/>
    </p:embeddedFont>
    <p:embeddedFont>
      <p:font typeface="Poppins"/>
      <p:regular r:id="rId46"/>
      <p:bold r:id="rId47"/>
      <p:italic r:id="rId48"/>
      <p:boldItalic r:id="rId49"/>
    </p:embeddedFont>
    <p:embeddedFont>
      <p:font typeface="Montserrat Medium"/>
      <p:regular r:id="rId50"/>
      <p:bold r:id="rId51"/>
      <p:italic r:id="rId52"/>
      <p:boldItalic r:id="rId53"/>
    </p:embeddedFont>
    <p:embeddedFont>
      <p:font typeface="Poppins Medium"/>
      <p:regular r:id="rId54"/>
      <p:bold r:id="rId55"/>
      <p:italic r:id="rId56"/>
      <p:boldItalic r:id="rId57"/>
    </p:embeddedFont>
    <p:embeddedFont>
      <p:font typeface="Helvetica Neue"/>
      <p:regular r:id="rId58"/>
      <p:bold r:id="rId59"/>
      <p:italic r:id="rId60"/>
      <p:boldItalic r:id="rId61"/>
    </p:embeddedFont>
    <p:embeddedFont>
      <p:font typeface="Helvetica Neue Light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145091-7684-4676-8747-02DDFE61390C}">
  <a:tblStyle styleId="{EC145091-7684-4676-8747-02DDFE61390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Nunito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Nunito-italic.fntdata"/><Relationship Id="rId43" Type="http://schemas.openxmlformats.org/officeDocument/2006/relationships/font" Target="fonts/Nunito-bold.fntdata"/><Relationship Id="rId46" Type="http://schemas.openxmlformats.org/officeDocument/2006/relationships/font" Target="fonts/Poppins-regular.fntdata"/><Relationship Id="rId45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Poppins-italic.fntdata"/><Relationship Id="rId47" Type="http://schemas.openxmlformats.org/officeDocument/2006/relationships/font" Target="fonts/Poppins-bold.fntdata"/><Relationship Id="rId49" Type="http://schemas.openxmlformats.org/officeDocument/2006/relationships/font" Target="fonts/Poppins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62" Type="http://schemas.openxmlformats.org/officeDocument/2006/relationships/font" Target="fonts/HelveticaNeueLight-regular.fntdata"/><Relationship Id="rId61" Type="http://schemas.openxmlformats.org/officeDocument/2006/relationships/font" Target="fonts/HelveticaNeue-boldItalic.fntdata"/><Relationship Id="rId20" Type="http://schemas.openxmlformats.org/officeDocument/2006/relationships/slide" Target="slides/slide13.xml"/><Relationship Id="rId64" Type="http://schemas.openxmlformats.org/officeDocument/2006/relationships/font" Target="fonts/HelveticaNeueLight-italic.fntdata"/><Relationship Id="rId63" Type="http://schemas.openxmlformats.org/officeDocument/2006/relationships/font" Target="fonts/HelveticaNeueLight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65" Type="http://schemas.openxmlformats.org/officeDocument/2006/relationships/font" Target="fonts/HelveticaNeueLight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HelveticaNeue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ontserratMedium-bold.fntdata"/><Relationship Id="rId50" Type="http://schemas.openxmlformats.org/officeDocument/2006/relationships/font" Target="fonts/MontserratMedium-regular.fntdata"/><Relationship Id="rId53" Type="http://schemas.openxmlformats.org/officeDocument/2006/relationships/font" Target="fonts/MontserratMedium-boldItalic.fntdata"/><Relationship Id="rId52" Type="http://schemas.openxmlformats.org/officeDocument/2006/relationships/font" Target="fonts/MontserratMedium-italic.fntdata"/><Relationship Id="rId11" Type="http://schemas.openxmlformats.org/officeDocument/2006/relationships/slide" Target="slides/slide4.xml"/><Relationship Id="rId55" Type="http://schemas.openxmlformats.org/officeDocument/2006/relationships/font" Target="fonts/PoppinsMedium-bold.fntdata"/><Relationship Id="rId10" Type="http://schemas.openxmlformats.org/officeDocument/2006/relationships/slide" Target="slides/slide3.xml"/><Relationship Id="rId54" Type="http://schemas.openxmlformats.org/officeDocument/2006/relationships/font" Target="fonts/PoppinsMedium-regular.fntdata"/><Relationship Id="rId13" Type="http://schemas.openxmlformats.org/officeDocument/2006/relationships/slide" Target="slides/slide6.xml"/><Relationship Id="rId57" Type="http://schemas.openxmlformats.org/officeDocument/2006/relationships/font" Target="fonts/PoppinsMedium-boldItalic.fntdata"/><Relationship Id="rId12" Type="http://schemas.openxmlformats.org/officeDocument/2006/relationships/slide" Target="slides/slide5.xml"/><Relationship Id="rId56" Type="http://schemas.openxmlformats.org/officeDocument/2006/relationships/font" Target="fonts/PoppinsMedium-italic.fntdata"/><Relationship Id="rId15" Type="http://schemas.openxmlformats.org/officeDocument/2006/relationships/slide" Target="slides/slide8.xml"/><Relationship Id="rId59" Type="http://schemas.openxmlformats.org/officeDocument/2006/relationships/font" Target="fonts/HelveticaNeue-bold.fntdata"/><Relationship Id="rId14" Type="http://schemas.openxmlformats.org/officeDocument/2006/relationships/slide" Target="slides/slide7.xml"/><Relationship Id="rId58" Type="http://schemas.openxmlformats.org/officeDocument/2006/relationships/font" Target="fonts/HelveticaNeue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7373acde81_2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17373acde81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reload the timer. </a:t>
            </a:r>
            <a:endParaRPr/>
          </a:p>
        </p:txBody>
      </p:sp>
      <p:sp>
        <p:nvSpPr>
          <p:cNvPr id="112" name="Google Shape;112;g17373acde81_2_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7373acde81_1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7373acde81_1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7373acde81_2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7373acde81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17373acde81_2_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7373acde81_7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7373acde81_7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7373acde81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17373acde81_2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373acde8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7373acde8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7373acde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7373acde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373acde8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7373acde8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7373acde8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7373acde8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7373acde81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7373acde81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7373acde81_1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7373acde81_1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7373acde81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17373acde81_2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7373acde81_1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7373acde81_1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373acde81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17373acde81_2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7373acde81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17373acde81_2_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7373acde81_1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7373acde81_11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7373acde81_1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7373acde81_11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7373acde81_1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7373acde81_11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7373acde81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17373acde8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reload the timer. </a:t>
            </a:r>
            <a:endParaRPr/>
          </a:p>
        </p:txBody>
      </p:sp>
      <p:sp>
        <p:nvSpPr>
          <p:cNvPr id="324" name="Google Shape;324;g17373acde81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7373acde81_1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17373acde81_11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7373acde81_1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7373acde81_11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7373acde81_1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17373acde81_11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7373acde81_1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7373acde81_1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7373acde81_1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17373acde81_11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7373acde81_1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7373acde81_1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7373acde81_1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7373acde81_1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7373acde81_1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7373acde81_1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7373acde81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17373acde81_2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7373acde81_1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7373acde81_1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7373acde81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7373acde81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CI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2"/>
          <p:cNvSpPr txBox="1"/>
          <p:nvPr/>
        </p:nvSpPr>
        <p:spPr>
          <a:xfrm>
            <a:off x="311700" y="4659925"/>
            <a:ext cx="37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HCI 2022 - Robust Gestures</a:t>
            </a:r>
            <a:endParaRPr b="1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0.Cover//Title">
  <p:cSld name="1_0.Cover//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1_section">
  <p:cSld name="H1_sec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0" y="165735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2" type="body"/>
          </p:nvPr>
        </p:nvSpPr>
        <p:spPr>
          <a:xfrm>
            <a:off x="0" y="2647950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TextMiddle//White">
  <p:cSld name="1.TextMiddle//Whit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457200" y="2434828"/>
            <a:ext cx="8229600" cy="536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7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7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7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7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full">
  <p:cSld name="text_full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0" y="1581150"/>
            <a:ext cx="91440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36000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inition">
  <p:cSld name="defini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0" y="2911311"/>
            <a:ext cx="9144000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type="title"/>
          </p:nvPr>
        </p:nvSpPr>
        <p:spPr>
          <a:xfrm>
            <a:off x="0" y="2266950"/>
            <a:ext cx="9144000" cy="830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7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7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7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7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2_section">
  <p:cSld name="h2_sec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0" y="196215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2" type="body"/>
          </p:nvPr>
        </p:nvSpPr>
        <p:spPr>
          <a:xfrm>
            <a:off x="0" y="2495550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_caption_white">
  <p:cSld name="image_caption_whit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0" y="3687206"/>
            <a:ext cx="5334000" cy="400105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t" bIns="45700" lIns="360000" spcFirstLastPara="1" rIns="360000" wrap="square" tIns="45700">
            <a:sp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_caption_black">
  <p:cSld name="image_caption_blac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idx="1" type="body"/>
          </p:nvPr>
        </p:nvSpPr>
        <p:spPr>
          <a:xfrm>
            <a:off x="0" y="3687206"/>
            <a:ext cx="5334000" cy="400105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t" bIns="45700" lIns="360000" spcFirstLastPara="1" rIns="360000" wrap="square" tIns="45700">
            <a:sp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134F5C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1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buNone/>
              <a:defRPr b="1" sz="1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buNone/>
              <a:defRPr b="1" sz="1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buNone/>
              <a:defRPr b="1" sz="1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buNone/>
              <a:defRPr b="1" sz="1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buNone/>
              <a:defRPr b="1" sz="1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buNone/>
              <a:defRPr b="1" sz="1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buNone/>
              <a:defRPr b="1" sz="1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buNone/>
              <a:defRPr b="1" sz="1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3"/>
          <p:cNvSpPr txBox="1"/>
          <p:nvPr/>
        </p:nvSpPr>
        <p:spPr>
          <a:xfrm>
            <a:off x="311700" y="4659925"/>
            <a:ext cx="37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HCI 2022 - Robust Gestures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95600" y="901400"/>
            <a:ext cx="8648400" cy="18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cxnSp>
        <p:nvCxnSpPr>
          <p:cNvPr id="16" name="Google Shape;16;p3"/>
          <p:cNvCxnSpPr/>
          <p:nvPr/>
        </p:nvCxnSpPr>
        <p:spPr>
          <a:xfrm>
            <a:off x="569950" y="2695500"/>
            <a:ext cx="61581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_caption_normal">
  <p:cSld name="image_caption_normal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0" y="3687206"/>
            <a:ext cx="5334000" cy="400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360000" wrap="square" tIns="45700">
            <a:sp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">
  <p:cSld name="black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rcise">
  <p:cSld name="exercis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idx="1" type="body"/>
          </p:nvPr>
        </p:nvSpPr>
        <p:spPr>
          <a:xfrm>
            <a:off x="0" y="2911311"/>
            <a:ext cx="9144000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type="title"/>
          </p:nvPr>
        </p:nvSpPr>
        <p:spPr>
          <a:xfrm>
            <a:off x="0" y="2266950"/>
            <a:ext cx="9144000" cy="830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7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7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7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7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4"/>
          <p:cNvSpPr/>
          <p:nvPr/>
        </p:nvSpPr>
        <p:spPr>
          <a:xfrm rot="10800000">
            <a:off x="5397007" y="-3"/>
            <a:ext cx="3770412" cy="3770412"/>
          </a:xfrm>
          <a:prstGeom prst="rtTriangle">
            <a:avLst/>
          </a:prstGeom>
          <a:solidFill>
            <a:srgbClr val="6AA70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4"/>
          <p:cNvSpPr txBox="1"/>
          <p:nvPr>
            <p:ph idx="2" type="body"/>
          </p:nvPr>
        </p:nvSpPr>
        <p:spPr>
          <a:xfrm>
            <a:off x="5638800" y="57150"/>
            <a:ext cx="396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indent="-228600" lvl="1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ere_will_it_lead?">
  <p:cSld name="where_will_it_lead?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 txBox="1"/>
          <p:nvPr>
            <p:ph idx="1" type="body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4" name="Google Shape;94;p25"/>
          <p:cNvSpPr txBox="1"/>
          <p:nvPr>
            <p:ph idx="2" type="body"/>
          </p:nvPr>
        </p:nvSpPr>
        <p:spPr>
          <a:xfrm>
            <a:off x="-76200" y="3978234"/>
            <a:ext cx="6781800" cy="400105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  <p:txBody>
          <a:bodyPr anchorCtr="0" anchor="t" bIns="45700" lIns="182850" spcFirstLastPara="1" rIns="36000" wrap="square" tIns="45700">
            <a:sp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/>
          <p:nvPr>
            <p:ph idx="2" type="pic"/>
          </p:nvPr>
        </p:nvSpPr>
        <p:spPr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the_university_of_chicago copy.png" id="97" name="Google Shape;9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8600" y="4248150"/>
            <a:ext cx="2718062" cy="65540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0" y="36195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9" name="Google Shape;99;p26"/>
          <p:cNvSpPr txBox="1"/>
          <p:nvPr>
            <p:ph idx="3" type="body"/>
          </p:nvPr>
        </p:nvSpPr>
        <p:spPr>
          <a:xfrm>
            <a:off x="0" y="371475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4" type="body"/>
          </p:nvPr>
        </p:nvSpPr>
        <p:spPr>
          <a:xfrm>
            <a:off x="0" y="325755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5" type="body"/>
          </p:nvPr>
        </p:nvSpPr>
        <p:spPr>
          <a:xfrm>
            <a:off x="6400800" y="4552950"/>
            <a:ext cx="2743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>
            <a:lvl1pPr indent="-2286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with_image">
  <p:cSld name="title_with_imag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_university_of_chicago copy.png" id="103" name="Google Shape;10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8600" y="4248150"/>
            <a:ext cx="2718062" cy="65540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0" y="361950"/>
            <a:ext cx="457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0" y="3714750"/>
            <a:ext cx="4572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idx="3" type="body"/>
          </p:nvPr>
        </p:nvSpPr>
        <p:spPr>
          <a:xfrm>
            <a:off x="0" y="2952750"/>
            <a:ext cx="4572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7" name="Google Shape;107;p27"/>
          <p:cNvSpPr txBox="1"/>
          <p:nvPr>
            <p:ph idx="4" type="body"/>
          </p:nvPr>
        </p:nvSpPr>
        <p:spPr>
          <a:xfrm>
            <a:off x="2715491" y="4552950"/>
            <a:ext cx="2161309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>
            <a:lvl1pPr indent="-2286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8" name="Google Shape;108;p27"/>
          <p:cNvSpPr/>
          <p:nvPr>
            <p:ph idx="5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buNone/>
              <a:defRPr b="1"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buNone/>
              <a:defRPr b="1"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buNone/>
              <a:defRPr b="1"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buNone/>
              <a:defRPr b="1"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buNone/>
              <a:defRPr b="1"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buNone/>
              <a:defRPr b="1"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buNone/>
              <a:defRPr b="1"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buNone/>
              <a:defRPr b="1"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1579625" y="535800"/>
            <a:ext cx="603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cxnSp>
        <p:nvCxnSpPr>
          <p:cNvPr id="21" name="Google Shape;21;p4"/>
          <p:cNvCxnSpPr/>
          <p:nvPr/>
        </p:nvCxnSpPr>
        <p:spPr>
          <a:xfrm>
            <a:off x="383250" y="501375"/>
            <a:ext cx="837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Google Shape;22;p4"/>
          <p:cNvSpPr txBox="1"/>
          <p:nvPr>
            <p:ph idx="2" type="title"/>
          </p:nvPr>
        </p:nvSpPr>
        <p:spPr>
          <a:xfrm>
            <a:off x="383250" y="74075"/>
            <a:ext cx="73350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3" name="Google Shape;23;p4"/>
          <p:cNvSpPr txBox="1"/>
          <p:nvPr/>
        </p:nvSpPr>
        <p:spPr>
          <a:xfrm>
            <a:off x="311700" y="4659925"/>
            <a:ext cx="37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HCI 2022 - Robust Gestures</a:t>
            </a:r>
            <a:endParaRPr b="1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buNone/>
              <a:defRPr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buNone/>
              <a:defRPr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buNone/>
              <a:defRPr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buNone/>
              <a:defRPr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buNone/>
              <a:defRPr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buNone/>
              <a:defRPr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buNone/>
              <a:defRPr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buNone/>
              <a:defRPr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1579625" y="535800"/>
            <a:ext cx="603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cxnSp>
        <p:nvCxnSpPr>
          <p:cNvPr id="29" name="Google Shape;29;p5"/>
          <p:cNvCxnSpPr/>
          <p:nvPr/>
        </p:nvCxnSpPr>
        <p:spPr>
          <a:xfrm>
            <a:off x="383250" y="501375"/>
            <a:ext cx="837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5"/>
          <p:cNvSpPr txBox="1"/>
          <p:nvPr>
            <p:ph idx="3" type="title"/>
          </p:nvPr>
        </p:nvSpPr>
        <p:spPr>
          <a:xfrm>
            <a:off x="383250" y="74075"/>
            <a:ext cx="73350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1" name="Google Shape;31;p5"/>
          <p:cNvSpPr txBox="1"/>
          <p:nvPr/>
        </p:nvSpPr>
        <p:spPr>
          <a:xfrm>
            <a:off x="311700" y="4659925"/>
            <a:ext cx="37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HCI 2022 - Robust Gestures</a:t>
            </a:r>
            <a:endParaRPr b="1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1579625" y="535800"/>
            <a:ext cx="603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cxnSp>
        <p:nvCxnSpPr>
          <p:cNvPr id="35" name="Google Shape;35;p6"/>
          <p:cNvCxnSpPr/>
          <p:nvPr/>
        </p:nvCxnSpPr>
        <p:spPr>
          <a:xfrm>
            <a:off x="383250" y="501375"/>
            <a:ext cx="837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Google Shape;36;p6"/>
          <p:cNvSpPr txBox="1"/>
          <p:nvPr>
            <p:ph idx="2" type="title"/>
          </p:nvPr>
        </p:nvSpPr>
        <p:spPr>
          <a:xfrm>
            <a:off x="383250" y="74075"/>
            <a:ext cx="73350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7" name="Google Shape;37;p6"/>
          <p:cNvSpPr txBox="1"/>
          <p:nvPr/>
        </p:nvSpPr>
        <p:spPr>
          <a:xfrm>
            <a:off x="311700" y="4659925"/>
            <a:ext cx="37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HCI 2022 - Robust Gestures</a:t>
            </a:r>
            <a:endParaRPr b="1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7"/>
          <p:cNvCxnSpPr/>
          <p:nvPr/>
        </p:nvCxnSpPr>
        <p:spPr>
          <a:xfrm>
            <a:off x="383250" y="501375"/>
            <a:ext cx="837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7"/>
          <p:cNvSpPr txBox="1"/>
          <p:nvPr>
            <p:ph type="title"/>
          </p:nvPr>
        </p:nvSpPr>
        <p:spPr>
          <a:xfrm>
            <a:off x="383250" y="74075"/>
            <a:ext cx="73350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43" name="Google Shape;43;p7"/>
          <p:cNvSpPr txBox="1"/>
          <p:nvPr/>
        </p:nvSpPr>
        <p:spPr>
          <a:xfrm>
            <a:off x="311700" y="4659925"/>
            <a:ext cx="37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HCI 2022 - Robust Gestures</a:t>
            </a:r>
            <a:endParaRPr b="1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9"/>
          <p:cNvSpPr txBox="1"/>
          <p:nvPr/>
        </p:nvSpPr>
        <p:spPr>
          <a:xfrm>
            <a:off x="311700" y="4659925"/>
            <a:ext cx="37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HCI 2022 - Robust Gestures</a:t>
            </a:r>
            <a:endParaRPr b="1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Medium"/>
              <a:buChar char="●"/>
              <a:defRPr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○"/>
              <a:defRPr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■"/>
              <a:defRPr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●"/>
              <a:defRPr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○"/>
              <a:defRPr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■"/>
              <a:defRPr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●"/>
              <a:defRPr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○"/>
              <a:defRPr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■"/>
              <a:defRPr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Relationship Id="rId5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9.jp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0.jp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17.png"/><Relationship Id="rId5" Type="http://schemas.openxmlformats.org/officeDocument/2006/relationships/image" Target="../media/image21.jp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24.png"/><Relationship Id="rId6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/>
          <p:nvPr/>
        </p:nvSpPr>
        <p:spPr>
          <a:xfrm>
            <a:off x="398307" y="3347104"/>
            <a:ext cx="3691869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Helvetica Neue Light"/>
              <a:buNone/>
            </a:pPr>
            <a:r>
              <a:rPr b="1" i="0" lang="en" sz="18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Wesley, Renee, Max, Minna</a:t>
            </a:r>
            <a:endParaRPr b="1" i="0" sz="18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28"/>
          <p:cNvSpPr txBox="1"/>
          <p:nvPr/>
        </p:nvSpPr>
        <p:spPr>
          <a:xfrm>
            <a:off x="398307" y="1450639"/>
            <a:ext cx="4123359" cy="1384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Helvetica Neue Light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5: Hard Punch and Precision Spin</a:t>
            </a:r>
            <a:endParaRPr b="1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143" y="207336"/>
            <a:ext cx="2511851" cy="50488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8"/>
          <p:cNvSpPr/>
          <p:nvPr/>
        </p:nvSpPr>
        <p:spPr>
          <a:xfrm>
            <a:off x="524143" y="1962150"/>
            <a:ext cx="221968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rgbClr val="4040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8"/>
          <p:cNvPicPr preferRelativeResize="0"/>
          <p:nvPr/>
        </p:nvPicPr>
        <p:blipFill rotWithShape="1">
          <a:blip r:embed="rId4">
            <a:alphaModFix/>
          </a:blip>
          <a:srcRect b="0" l="16121" r="11888" t="0"/>
          <a:stretch/>
        </p:blipFill>
        <p:spPr>
          <a:xfrm>
            <a:off x="4437776" y="0"/>
            <a:ext cx="47062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812317">
            <a:off x="5304792" y="2194812"/>
            <a:ext cx="866892" cy="187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594387">
            <a:off x="5437982" y="345929"/>
            <a:ext cx="829882" cy="179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8">
            <a:off x="7267489" y="1590887"/>
            <a:ext cx="968475" cy="20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idx="4294967295" type="body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1C4587"/>
          </a:solidFill>
        </p:spPr>
        <p:txBody>
          <a:bodyPr anchorCtr="0" anchor="t" bIns="45700" lIns="0" spcFirstLastPara="1" rIns="3600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Testing Robustness</a:t>
            </a:r>
            <a:endParaRPr b="1" sz="2600">
              <a:solidFill>
                <a:schemeClr val="lt1"/>
              </a:solidFill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25" y="1789450"/>
            <a:ext cx="3793846" cy="2771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7"/>
          <p:cNvSpPr txBox="1"/>
          <p:nvPr/>
        </p:nvSpPr>
        <p:spPr>
          <a:xfrm>
            <a:off x="4900975" y="2173425"/>
            <a:ext cx="2709900" cy="11697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First task: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Take at least 30 seconds to draw an image on the phone you would be proud of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050" y="866675"/>
            <a:ext cx="1974596" cy="380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264" y="866675"/>
            <a:ext cx="1974596" cy="380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4478" y="866675"/>
            <a:ext cx="1974596" cy="38003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8"/>
          <p:cNvSpPr txBox="1"/>
          <p:nvPr/>
        </p:nvSpPr>
        <p:spPr>
          <a:xfrm>
            <a:off x="1178475" y="466475"/>
            <a:ext cx="70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8"/>
          <p:cNvSpPr txBox="1"/>
          <p:nvPr>
            <p:ph idx="4294967295" type="body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1C4587"/>
          </a:solidFill>
        </p:spPr>
        <p:txBody>
          <a:bodyPr anchorCtr="0" anchor="t" bIns="45700" lIns="0" spcFirstLastPara="1" rIns="3600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Sample drawings by our wonderful participants!</a:t>
            </a:r>
            <a:endParaRPr b="1"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/>
        </p:nvSpPr>
        <p:spPr>
          <a:xfrm>
            <a:off x="6339725" y="1945275"/>
            <a:ext cx="2709900" cy="14160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Second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task: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Find a water fountain to drink from, climb up/down a set of stairs, and say hi to someone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39"/>
          <p:cNvSpPr txBox="1"/>
          <p:nvPr>
            <p:ph idx="4294967295" type="body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1C4587"/>
          </a:solidFill>
        </p:spPr>
        <p:txBody>
          <a:bodyPr anchorCtr="0" anchor="t" bIns="45700" lIns="0" spcFirstLastPara="1" rIns="3600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Testing Robustness</a:t>
            </a:r>
            <a:endParaRPr b="1" sz="2600">
              <a:solidFill>
                <a:schemeClr val="lt1"/>
              </a:solidFill>
            </a:endParaRPr>
          </a:p>
        </p:txBody>
      </p:sp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50" y="1627413"/>
            <a:ext cx="3140424" cy="26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9"/>
          <p:cNvPicPr preferRelativeResize="0"/>
          <p:nvPr/>
        </p:nvPicPr>
        <p:blipFill rotWithShape="1">
          <a:blip r:embed="rId4">
            <a:alphaModFix/>
          </a:blip>
          <a:srcRect b="0" l="26101" r="0" t="0"/>
          <a:stretch/>
        </p:blipFill>
        <p:spPr>
          <a:xfrm>
            <a:off x="3477825" y="1579963"/>
            <a:ext cx="2709898" cy="274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idx="1" type="body"/>
          </p:nvPr>
        </p:nvSpPr>
        <p:spPr>
          <a:xfrm>
            <a:off x="0" y="165735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/>
          <a:p>
            <a:pPr indent="0" lvl="0" marL="360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rgbClr val="000000"/>
                </a:solidFill>
              </a:rPr>
              <a:t>3. results 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27" name="Google Shape;227;p40"/>
          <p:cNvSpPr txBox="1"/>
          <p:nvPr>
            <p:ph idx="2" type="body"/>
          </p:nvPr>
        </p:nvSpPr>
        <p:spPr>
          <a:xfrm>
            <a:off x="0" y="2647950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/>
          <a:p>
            <a:pPr indent="0" lvl="0" marL="360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idx="1" type="body"/>
          </p:nvPr>
        </p:nvSpPr>
        <p:spPr>
          <a:xfrm>
            <a:off x="304800" y="1504950"/>
            <a:ext cx="9144000" cy="1066800"/>
          </a:xfrm>
          <a:prstGeom prst="rect">
            <a:avLst/>
          </a:prstGeom>
        </p:spPr>
        <p:txBody>
          <a:bodyPr anchorCtr="0" anchor="t" bIns="45700" lIns="0" spcFirstLastPara="1" rIns="3600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Reliability</a:t>
            </a:r>
            <a:endParaRPr b="1"/>
          </a:p>
        </p:txBody>
      </p:sp>
      <p:sp>
        <p:nvSpPr>
          <p:cNvPr id="233" name="Google Shape;233;p41"/>
          <p:cNvSpPr txBox="1"/>
          <p:nvPr>
            <p:ph idx="2" type="body"/>
          </p:nvPr>
        </p:nvSpPr>
        <p:spPr>
          <a:xfrm>
            <a:off x="304800" y="2343150"/>
            <a:ext cx="4330200" cy="1458600"/>
          </a:xfrm>
          <a:prstGeom prst="rect">
            <a:avLst/>
          </a:prstGeom>
        </p:spPr>
        <p:txBody>
          <a:bodyPr anchorCtr="0" anchor="t" bIns="45700" lIns="0" spcFirstLastPara="1" rIns="3600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70% success rate for both gestures</a:t>
            </a:r>
            <a:endParaRPr/>
          </a:p>
        </p:txBody>
      </p:sp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749" y="0"/>
            <a:ext cx="29682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idx="1" type="body"/>
          </p:nvPr>
        </p:nvSpPr>
        <p:spPr>
          <a:xfrm>
            <a:off x="111750" y="610625"/>
            <a:ext cx="6545100" cy="683400"/>
          </a:xfrm>
          <a:prstGeom prst="rect">
            <a:avLst/>
          </a:prstGeom>
          <a:solidFill>
            <a:srgbClr val="76A5AF"/>
          </a:solidFill>
        </p:spPr>
        <p:txBody>
          <a:bodyPr anchorCtr="0" anchor="t" bIns="45700" lIns="360000" spcFirstLastPara="1" rIns="3600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H0: true mean is less than or equal to 7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HA: true mean is greater than 7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p42"/>
          <p:cNvSpPr txBox="1"/>
          <p:nvPr>
            <p:ph idx="1" type="body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134F5C"/>
          </a:solidFill>
        </p:spPr>
        <p:txBody>
          <a:bodyPr anchorCtr="0" anchor="t" bIns="45700" lIns="360000" spcFirstLastPara="1" rIns="3600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Hard Punch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5926725" y="1870375"/>
            <a:ext cx="3238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p-value = 0.0125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95 percent confidence interval: 7.35 to Inf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of x: 8.153846 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6431"/>
            <a:ext cx="5621924" cy="3473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idx="1" type="body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134F5C"/>
          </a:solidFill>
        </p:spPr>
        <p:txBody>
          <a:bodyPr anchorCtr="0" anchor="t" bIns="45700" lIns="360000" spcFirstLastPara="1" rIns="3600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Precision Spin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248" name="Google Shape;248;p43"/>
          <p:cNvSpPr txBox="1"/>
          <p:nvPr/>
        </p:nvSpPr>
        <p:spPr>
          <a:xfrm>
            <a:off x="5926725" y="1870375"/>
            <a:ext cx="3238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p-value ≈ 0.0000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95 percent confidence interval: 9.38 to Inf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of x: 9.692308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6431"/>
            <a:ext cx="5621924" cy="347354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3"/>
          <p:cNvSpPr txBox="1"/>
          <p:nvPr>
            <p:ph idx="1" type="body"/>
          </p:nvPr>
        </p:nvSpPr>
        <p:spPr>
          <a:xfrm>
            <a:off x="111750" y="610625"/>
            <a:ext cx="6545100" cy="683400"/>
          </a:xfrm>
          <a:prstGeom prst="rect">
            <a:avLst/>
          </a:prstGeom>
          <a:solidFill>
            <a:srgbClr val="76A5AF"/>
          </a:solidFill>
        </p:spPr>
        <p:txBody>
          <a:bodyPr anchorCtr="0" anchor="t" bIns="45700" lIns="360000" spcFirstLastPara="1" rIns="3600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H0: true mean is less than or equal to 7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HA: true mean is greater than 7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idx="1" type="body"/>
          </p:nvPr>
        </p:nvSpPr>
        <p:spPr>
          <a:xfrm>
            <a:off x="304800" y="1504950"/>
            <a:ext cx="9144000" cy="1066800"/>
          </a:xfrm>
          <a:prstGeom prst="rect">
            <a:avLst/>
          </a:prstGeom>
        </p:spPr>
        <p:txBody>
          <a:bodyPr anchorCtr="0" anchor="t" bIns="45700" lIns="0" spcFirstLastPara="1" rIns="3600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Robustness</a:t>
            </a:r>
            <a:endParaRPr b="1"/>
          </a:p>
        </p:txBody>
      </p:sp>
      <p:sp>
        <p:nvSpPr>
          <p:cNvPr id="256" name="Google Shape;256;p44"/>
          <p:cNvSpPr txBox="1"/>
          <p:nvPr>
            <p:ph idx="2" type="body"/>
          </p:nvPr>
        </p:nvSpPr>
        <p:spPr>
          <a:xfrm>
            <a:off x="304800" y="2343150"/>
            <a:ext cx="4330200" cy="1458600"/>
          </a:xfrm>
          <a:prstGeom prst="rect">
            <a:avLst/>
          </a:prstGeom>
        </p:spPr>
        <p:txBody>
          <a:bodyPr anchorCtr="0" anchor="t" bIns="45700" lIns="0" spcFirstLastPara="1" rIns="3600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0 accidental activations, and we want to see which gesture is more robust</a:t>
            </a:r>
            <a:endParaRPr/>
          </a:p>
        </p:txBody>
      </p:sp>
      <p:pic>
        <p:nvPicPr>
          <p:cNvPr id="257" name="Google Shape;257;p44"/>
          <p:cNvPicPr preferRelativeResize="0"/>
          <p:nvPr/>
        </p:nvPicPr>
        <p:blipFill rotWithShape="1">
          <a:blip r:embed="rId3">
            <a:alphaModFix/>
          </a:blip>
          <a:srcRect b="0" l="0" r="37492" t="0"/>
          <a:stretch/>
        </p:blipFill>
        <p:spPr>
          <a:xfrm>
            <a:off x="4321275" y="0"/>
            <a:ext cx="482272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idx="1" type="body"/>
          </p:nvPr>
        </p:nvSpPr>
        <p:spPr>
          <a:xfrm>
            <a:off x="111750" y="610625"/>
            <a:ext cx="7146000" cy="683400"/>
          </a:xfrm>
          <a:prstGeom prst="rect">
            <a:avLst/>
          </a:prstGeom>
          <a:solidFill>
            <a:srgbClr val="6AA84F"/>
          </a:solidFill>
        </p:spPr>
        <p:txBody>
          <a:bodyPr anchorCtr="0" anchor="t" bIns="45700" lIns="360000" spcFirstLastPara="1" rIns="3600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H0: true difference in means is equal to 0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HA: true </a:t>
            </a:r>
            <a:r>
              <a:rPr lang="en">
                <a:solidFill>
                  <a:schemeClr val="lt1"/>
                </a:solidFill>
              </a:rPr>
              <a:t>difference in means is not equal to 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p45"/>
          <p:cNvSpPr txBox="1"/>
          <p:nvPr>
            <p:ph idx="1" type="body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274E13"/>
          </a:solidFill>
        </p:spPr>
        <p:txBody>
          <a:bodyPr anchorCtr="0" anchor="t" bIns="45700" lIns="360000" spcFirstLastPara="1" rIns="3600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Cross-Gesture Robustness: Spin vs. Punch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264" name="Google Shape;264;p45"/>
          <p:cNvSpPr txBox="1"/>
          <p:nvPr/>
        </p:nvSpPr>
        <p:spPr>
          <a:xfrm>
            <a:off x="5926725" y="1870375"/>
            <a:ext cx="3238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p-value = 0.2132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95 percent confidence interval:  -1.23 to 0.30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of the differences: -0.46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45"/>
          <p:cNvSpPr txBox="1"/>
          <p:nvPr/>
        </p:nvSpPr>
        <p:spPr>
          <a:xfrm>
            <a:off x="5774325" y="4059600"/>
            <a:ext cx="3337500" cy="677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Note: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Positive is in favor of punch and negative is in favor of spin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6425"/>
            <a:ext cx="5469526" cy="3379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idx="1" type="body"/>
          </p:nvPr>
        </p:nvSpPr>
        <p:spPr>
          <a:xfrm>
            <a:off x="111750" y="610625"/>
            <a:ext cx="7146000" cy="683400"/>
          </a:xfrm>
          <a:prstGeom prst="rect">
            <a:avLst/>
          </a:prstGeom>
          <a:solidFill>
            <a:srgbClr val="6AA84F"/>
          </a:solidFill>
        </p:spPr>
        <p:txBody>
          <a:bodyPr anchorCtr="0" anchor="t" bIns="45700" lIns="360000" spcFirstLastPara="1" rIns="3600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H0: true difference in means is equal to 0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HA: true difference in means is not equal to 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46"/>
          <p:cNvSpPr txBox="1"/>
          <p:nvPr>
            <p:ph idx="1" type="body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274E13"/>
          </a:solidFill>
        </p:spPr>
        <p:txBody>
          <a:bodyPr anchorCtr="0" anchor="t" bIns="45700" lIns="360000" spcFirstLastPara="1" rIns="3600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Daily Activity</a:t>
            </a:r>
            <a:r>
              <a:rPr b="1" lang="en" sz="2600">
                <a:solidFill>
                  <a:schemeClr val="lt1"/>
                </a:solidFill>
              </a:rPr>
              <a:t> Robustness: Spin vs. Punch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273" name="Google Shape;273;p46"/>
          <p:cNvSpPr txBox="1"/>
          <p:nvPr/>
        </p:nvSpPr>
        <p:spPr>
          <a:xfrm>
            <a:off x="5926725" y="1870375"/>
            <a:ext cx="3238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p-value = 0.5486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95 percent confidence interval: -0.39 to 0.70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of the differences: 0.154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46"/>
          <p:cNvSpPr txBox="1"/>
          <p:nvPr/>
        </p:nvSpPr>
        <p:spPr>
          <a:xfrm>
            <a:off x="5774325" y="4059600"/>
            <a:ext cx="3337500" cy="677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Note: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Negative is in favor of spin and positive is in favor of punch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6425"/>
            <a:ext cx="5469526" cy="3379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" type="body"/>
          </p:nvPr>
        </p:nvSpPr>
        <p:spPr>
          <a:xfrm>
            <a:off x="0" y="1657350"/>
            <a:ext cx="6494586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/>
          <a:p>
            <a:pPr indent="0" lvl="0" marL="360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rgbClr val="000000"/>
                </a:solidFill>
              </a:rPr>
              <a:t>1. apparatus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idx="1" type="body"/>
          </p:nvPr>
        </p:nvSpPr>
        <p:spPr>
          <a:xfrm>
            <a:off x="111750" y="610625"/>
            <a:ext cx="7146000" cy="683400"/>
          </a:xfrm>
          <a:prstGeom prst="rect">
            <a:avLst/>
          </a:prstGeom>
          <a:solidFill>
            <a:srgbClr val="6AA84F"/>
          </a:solidFill>
        </p:spPr>
        <p:txBody>
          <a:bodyPr anchorCtr="0" anchor="t" bIns="45700" lIns="360000" spcFirstLastPara="1" rIns="3600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H0: true difference in means is equal to 0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HA: true difference in means is not equal to 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1" name="Google Shape;281;p47"/>
          <p:cNvSpPr txBox="1"/>
          <p:nvPr>
            <p:ph idx="1" type="body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274E13"/>
          </a:solidFill>
        </p:spPr>
        <p:txBody>
          <a:bodyPr anchorCtr="0" anchor="t" bIns="45700" lIns="360000" spcFirstLastPara="1" rIns="3600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Phone Usage </a:t>
            </a:r>
            <a:r>
              <a:rPr b="1" lang="en" sz="2600">
                <a:solidFill>
                  <a:schemeClr val="lt1"/>
                </a:solidFill>
              </a:rPr>
              <a:t>Robustness: Spin vs. Punch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282" name="Google Shape;282;p47"/>
          <p:cNvSpPr txBox="1"/>
          <p:nvPr/>
        </p:nvSpPr>
        <p:spPr>
          <a:xfrm>
            <a:off x="5926725" y="1870375"/>
            <a:ext cx="3238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p-value = n/a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95 percent confidence interval: n/a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of the differences: 0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47"/>
          <p:cNvSpPr txBox="1"/>
          <p:nvPr/>
        </p:nvSpPr>
        <p:spPr>
          <a:xfrm>
            <a:off x="5774325" y="4059600"/>
            <a:ext cx="3337500" cy="677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Note: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Negative is in favor of spin and positive is in favor of punch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6425"/>
            <a:ext cx="5469526" cy="3379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/>
          <p:nvPr>
            <p:ph idx="1" type="body"/>
          </p:nvPr>
        </p:nvSpPr>
        <p:spPr>
          <a:xfrm>
            <a:off x="0" y="165735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/>
          <a:p>
            <a:pPr indent="0" lvl="0" marL="360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rgbClr val="000000"/>
                </a:solidFill>
              </a:rPr>
              <a:t>4. discussion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90" name="Google Shape;290;p48"/>
          <p:cNvSpPr txBox="1"/>
          <p:nvPr>
            <p:ph idx="2" type="body"/>
          </p:nvPr>
        </p:nvSpPr>
        <p:spPr>
          <a:xfrm>
            <a:off x="0" y="2647950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/>
          <a:p>
            <a:pPr indent="0" lvl="0" marL="360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100" y="1337135"/>
            <a:ext cx="4103112" cy="25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9"/>
          <p:cNvSpPr txBox="1"/>
          <p:nvPr>
            <p:ph idx="1" type="body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4C1130"/>
          </a:solidFill>
        </p:spPr>
        <p:txBody>
          <a:bodyPr anchorCtr="0" anchor="t" bIns="0" lIns="0" spcFirstLastPara="1" rIns="360000" wrap="square" tIns="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Conclusion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297" name="Google Shape;297;p49"/>
          <p:cNvSpPr txBox="1"/>
          <p:nvPr/>
        </p:nvSpPr>
        <p:spPr>
          <a:xfrm>
            <a:off x="620075" y="1189300"/>
            <a:ext cx="4103100" cy="19701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reject the null hypothesis that either gesture is not reliable to 70% success rate</a:t>
            </a:r>
            <a:endParaRPr b="1"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49"/>
          <p:cNvSpPr txBox="1"/>
          <p:nvPr/>
        </p:nvSpPr>
        <p:spPr>
          <a:xfrm>
            <a:off x="620075" y="3677800"/>
            <a:ext cx="4103100" cy="7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Hard punch p-score: 0.0125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Precision spin p-score: 0.0000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100" y="1337135"/>
            <a:ext cx="4103112" cy="25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4C1130"/>
          </a:solidFill>
        </p:spPr>
        <p:txBody>
          <a:bodyPr anchorCtr="0" anchor="t" bIns="0" lIns="0" spcFirstLastPara="1" rIns="360000" wrap="square" tIns="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Conclusion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305" name="Google Shape;305;p50"/>
          <p:cNvSpPr txBox="1"/>
          <p:nvPr/>
        </p:nvSpPr>
        <p:spPr>
          <a:xfrm>
            <a:off x="620075" y="1189300"/>
            <a:ext cx="4103100" cy="19701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cannot reject the null hypothesis that neither gesture is more robust than the other</a:t>
            </a:r>
            <a:endParaRPr b="1"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50"/>
          <p:cNvSpPr txBox="1"/>
          <p:nvPr/>
        </p:nvSpPr>
        <p:spPr>
          <a:xfrm>
            <a:off x="620075" y="3515175"/>
            <a:ext cx="4103100" cy="123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However, hard punch seems to activate less often when trying to precision spin, while precision spin falsely activates less often during daily activities.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100" y="1337135"/>
            <a:ext cx="4103112" cy="25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1"/>
          <p:cNvSpPr txBox="1"/>
          <p:nvPr>
            <p:ph idx="1" type="body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4C1130"/>
          </a:solidFill>
        </p:spPr>
        <p:txBody>
          <a:bodyPr anchorCtr="0" anchor="t" bIns="0" lIns="0" spcFirstLastPara="1" rIns="360000" wrap="square" tIns="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Conclusion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313" name="Google Shape;313;p51"/>
          <p:cNvSpPr txBox="1"/>
          <p:nvPr/>
        </p:nvSpPr>
        <p:spPr>
          <a:xfrm>
            <a:off x="620075" y="1189300"/>
            <a:ext cx="4103100" cy="28629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Both gestures are highly robust, with confidence intervals that don’t include 1 for all robustness experiments</a:t>
            </a:r>
            <a:endParaRPr b="1"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>
            <p:ph idx="1" type="body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4C1130"/>
          </a:solidFill>
        </p:spPr>
        <p:txBody>
          <a:bodyPr anchorCtr="0" anchor="t" bIns="0" lIns="0" spcFirstLastPara="1" rIns="360000" wrap="square" tIns="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Bonus Anecdote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319" name="Google Shape;319;p52"/>
          <p:cNvSpPr txBox="1"/>
          <p:nvPr>
            <p:ph idx="1" type="body"/>
          </p:nvPr>
        </p:nvSpPr>
        <p:spPr>
          <a:xfrm>
            <a:off x="569750" y="4062125"/>
            <a:ext cx="7572900" cy="691800"/>
          </a:xfrm>
          <a:prstGeom prst="rect">
            <a:avLst/>
          </a:prstGeom>
          <a:solidFill>
            <a:srgbClr val="741B47"/>
          </a:solidFill>
          <a:ln>
            <a:noFill/>
          </a:ln>
        </p:spPr>
        <p:txBody>
          <a:bodyPr anchorCtr="0" anchor="ctr" bIns="0" lIns="0" spcFirstLastPara="1" rIns="36000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 sz="1800">
                <a:solidFill>
                  <a:schemeClr val="lt1"/>
                </a:solidFill>
              </a:rPr>
              <a:t>When participants were told to “clear the drawing” after the robustness drawing test, some intuitively understood to spin the phone or punch!</a:t>
            </a:r>
            <a:endParaRPr i="1" sz="1800">
              <a:solidFill>
                <a:schemeClr val="lt1"/>
              </a:solidFill>
            </a:endParaRPr>
          </a:p>
        </p:txBody>
      </p:sp>
      <p:pic>
        <p:nvPicPr>
          <p:cNvPr id="320" name="Google Shape;3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635" y="696438"/>
            <a:ext cx="3067142" cy="3181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/>
          <p:nvPr/>
        </p:nvSpPr>
        <p:spPr>
          <a:xfrm>
            <a:off x="398307" y="3347104"/>
            <a:ext cx="36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Helvetica Neue Light"/>
              <a:buNone/>
            </a:pPr>
            <a:r>
              <a:rPr b="1" i="0" lang="en" sz="18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Wesley, Renee, Max, Minna</a:t>
            </a:r>
            <a:endParaRPr b="1" i="0" sz="18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53"/>
          <p:cNvSpPr txBox="1"/>
          <p:nvPr/>
        </p:nvSpPr>
        <p:spPr>
          <a:xfrm>
            <a:off x="398307" y="1450639"/>
            <a:ext cx="4123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Helvetica Neue Light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5: Hard Punch and Precision Spin</a:t>
            </a:r>
            <a:endParaRPr b="1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Google Shape;32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143" y="207336"/>
            <a:ext cx="2511850" cy="50488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3"/>
          <p:cNvSpPr/>
          <p:nvPr/>
        </p:nvSpPr>
        <p:spPr>
          <a:xfrm>
            <a:off x="524143" y="1962150"/>
            <a:ext cx="2220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rgbClr val="4040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53"/>
          <p:cNvPicPr preferRelativeResize="0"/>
          <p:nvPr/>
        </p:nvPicPr>
        <p:blipFill rotWithShape="1">
          <a:blip r:embed="rId4">
            <a:alphaModFix/>
          </a:blip>
          <a:srcRect b="0" l="16118" r="11892" t="0"/>
          <a:stretch/>
        </p:blipFill>
        <p:spPr>
          <a:xfrm>
            <a:off x="4437776" y="0"/>
            <a:ext cx="47062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812317">
            <a:off x="5304792" y="2194812"/>
            <a:ext cx="866892" cy="187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594387">
            <a:off x="5437982" y="345929"/>
            <a:ext cx="829882" cy="179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8">
            <a:off x="7267489" y="1590887"/>
            <a:ext cx="968475" cy="20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>
            <p:ph idx="1" type="body"/>
          </p:nvPr>
        </p:nvSpPr>
        <p:spPr>
          <a:xfrm>
            <a:off x="0" y="165735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/>
          <a:p>
            <a:pPr indent="0" lvl="0" marL="360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rgbClr val="000000"/>
                </a:solidFill>
              </a:rPr>
              <a:t>5. appendices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39" name="Google Shape;339;p54"/>
          <p:cNvSpPr txBox="1"/>
          <p:nvPr>
            <p:ph idx="2" type="body"/>
          </p:nvPr>
        </p:nvSpPr>
        <p:spPr>
          <a:xfrm>
            <a:off x="0" y="2647950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/>
          <a:p>
            <a:pPr indent="0" lvl="0" marL="360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4C1130"/>
          </a:solidFill>
        </p:spPr>
        <p:txBody>
          <a:bodyPr anchorCtr="0" anchor="t" bIns="0" lIns="0" spcFirstLastPara="1" rIns="360000" wrap="square" tIns="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Appendix A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345" name="Google Shape;345;p55"/>
          <p:cNvSpPr txBox="1"/>
          <p:nvPr/>
        </p:nvSpPr>
        <p:spPr>
          <a:xfrm>
            <a:off x="376100" y="701400"/>
            <a:ext cx="5855100" cy="1211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gyroscopeX, gyrosocpeY, gyroscopeZ;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boolean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spinned = 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boolean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love_tapped = 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(screenWidth, screenHeight, P3D);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draw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fill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textSize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(spinned)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'Precision Spinned! Tap to reset.'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(love_tapped)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'Hard punched! Tap to reset.'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(!spinned &amp;&amp; !love_tapped)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(mousePressed == 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line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(mouseX, mouseY, pmouseX, pmouseY);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mousePressed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(spinned || love_tapped)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spinned = 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love_tapped = 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gyroscopeUpdated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z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(!spinned &amp;&amp; !love_tapped)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abs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(z) &gt;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spinned = 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accelerometerUpdated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z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(!spinned &amp;&amp; !love_tapped)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(x &gt;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love_tapped = 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55"/>
          <p:cNvSpPr txBox="1"/>
          <p:nvPr/>
        </p:nvSpPr>
        <p:spPr>
          <a:xfrm>
            <a:off x="6498350" y="929975"/>
            <a:ext cx="2546100" cy="631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Project Code! </a:t>
            </a:r>
            <a:endParaRPr b="1"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6"/>
          <p:cNvSpPr txBox="1"/>
          <p:nvPr>
            <p:ph idx="1" type="body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4C1130"/>
          </a:solidFill>
        </p:spPr>
        <p:txBody>
          <a:bodyPr anchorCtr="0" anchor="t" bIns="0" lIns="0" spcFirstLastPara="1" rIns="360000" wrap="square" tIns="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Appendix B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352" name="Google Shape;352;p56"/>
          <p:cNvSpPr txBox="1"/>
          <p:nvPr/>
        </p:nvSpPr>
        <p:spPr>
          <a:xfrm>
            <a:off x="6803150" y="929975"/>
            <a:ext cx="2319000" cy="631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Raw Data</a:t>
            </a:r>
            <a:endParaRPr b="1"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53" name="Google Shape;353;p56"/>
          <p:cNvGraphicFramePr/>
          <p:nvPr/>
        </p:nvGraphicFramePr>
        <p:xfrm>
          <a:off x="340350" y="68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{EC145091-7684-4676-8747-02DDFE61390C}</a:tableStyleId>
              </a:tblPr>
              <a:tblGrid>
                <a:gridCol w="236825"/>
                <a:gridCol w="581925"/>
                <a:gridCol w="744325"/>
                <a:gridCol w="500725"/>
                <a:gridCol w="839075"/>
                <a:gridCol w="568400"/>
                <a:gridCol w="575175"/>
                <a:gridCol w="534575"/>
                <a:gridCol w="595475"/>
                <a:gridCol w="1319500"/>
              </a:tblGrid>
              <a:tr h="40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Name</a:t>
                      </a:r>
                      <a:endParaRPr b="1"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hard_punch_success</a:t>
                      </a:r>
                      <a:endParaRPr b="1"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spin_activation_when_expect_punch</a:t>
                      </a:r>
                      <a:endParaRPr b="1"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spin_success</a:t>
                      </a:r>
                      <a:endParaRPr b="1"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punch_activation_when_expect_spin</a:t>
                      </a:r>
                      <a:endParaRPr b="1"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punch_activations_during_walk</a:t>
                      </a:r>
                      <a:endParaRPr b="1"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punch_activations_during_draw</a:t>
                      </a:r>
                      <a:endParaRPr b="1"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spin_activations_during_walk</a:t>
                      </a:r>
                      <a:endParaRPr b="1"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spin_activations_during_draw</a:t>
                      </a:r>
                      <a:endParaRPr b="1"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Additional notes</a:t>
                      </a:r>
                      <a:endParaRPr b="1" sz="600"/>
                    </a:p>
                  </a:txBody>
                  <a:tcPr marT="9525" marB="91425" marR="9525" marL="9525" anchor="b"/>
                </a:tc>
              </a:tr>
              <a:tr h="40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James Kenniff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7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8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Understood how to perform the gestures intuitively after the experiment finished.</a:t>
                      </a:r>
                      <a:endParaRPr sz="600"/>
                    </a:p>
                  </a:txBody>
                  <a:tcPr marT="9525" marB="91425" marR="9525" marL="9525" anchor="b"/>
                </a:tc>
              </a:tr>
              <a:tr h="31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Kiki Apple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9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525" marB="91425" marR="9525" marL="9525" anchor="b"/>
                </a:tc>
              </a:tr>
              <a:tr h="31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Max Gallo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9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Used the hard punch to clear his picture without instruction</a:t>
                      </a:r>
                      <a:endParaRPr sz="600"/>
                    </a:p>
                  </a:txBody>
                  <a:tcPr marT="9525" marB="91425" marR="9525" marL="9525" anchor="b"/>
                </a:tc>
              </a:tr>
              <a:tr h="40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Andy Yang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525" marB="91425" marR="9525" marL="9525" anchor="b"/>
                </a:tc>
              </a:tr>
              <a:tr h="31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Andy Liu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9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Walked really aggressively</a:t>
                      </a:r>
                      <a:endParaRPr sz="600"/>
                    </a:p>
                  </a:txBody>
                  <a:tcPr marT="9525" marB="91425" marR="9525" marL="9525" anchor="b"/>
                </a:tc>
              </a:tr>
              <a:tr h="40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Justin Chang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8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525" marB="91425" marR="9525" marL="9525" anchor="b"/>
                </a:tc>
              </a:tr>
              <a:tr h="31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Steph Yue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9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9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525" marB="91425" marR="9525" marL="9525" anchor="b"/>
                </a:tc>
              </a:tr>
              <a:tr h="31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Jhung Kim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9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525" marB="91425" marR="9525" marL="9525" anchor="b"/>
                </a:tc>
              </a:tr>
              <a:tr h="31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Jake Wei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7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525" marB="91425" marR="9525" marL="9525" anchor="b"/>
                </a:tc>
              </a:tr>
              <a:tr h="40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William Zeng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8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525" marB="91425" marR="9525" marL="9525" anchor="b"/>
                </a:tc>
              </a:tr>
              <a:tr h="31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Alicia Liu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9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525" marB="91425" marR="9525" marL="9525" anchor="b"/>
                </a:tc>
              </a:tr>
              <a:tr h="22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Emilie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7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525" marB="91425" marR="9525" marL="9525" anchor="b"/>
                </a:tc>
              </a:tr>
              <a:tr h="40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Lucas Hong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4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idx="1" type="body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85200C"/>
          </a:solidFill>
        </p:spPr>
        <p:txBody>
          <a:bodyPr anchorCtr="0" anchor="t" bIns="45700" lIns="360000" spcFirstLastPara="1" rIns="3600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Overview</a:t>
            </a:r>
            <a:endParaRPr b="1" sz="2600">
              <a:solidFill>
                <a:schemeClr val="lt1"/>
              </a:solidFill>
            </a:endParaRPr>
          </a:p>
        </p:txBody>
      </p:sp>
      <p:pic>
        <p:nvPicPr>
          <p:cNvPr id="132" name="Google Shape;1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5" y="1355925"/>
            <a:ext cx="5047301" cy="347247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0"/>
          <p:cNvSpPr txBox="1"/>
          <p:nvPr/>
        </p:nvSpPr>
        <p:spPr>
          <a:xfrm>
            <a:off x="1026500" y="782675"/>
            <a:ext cx="2775000" cy="4311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Processing for iOS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30"/>
          <p:cNvPicPr preferRelativeResize="0"/>
          <p:nvPr/>
        </p:nvPicPr>
        <p:blipFill rotWithShape="1">
          <a:blip r:embed="rId4">
            <a:alphaModFix/>
          </a:blip>
          <a:srcRect b="0" l="35718" r="28969" t="21783"/>
          <a:stretch/>
        </p:blipFill>
        <p:spPr>
          <a:xfrm>
            <a:off x="6434475" y="954651"/>
            <a:ext cx="2439605" cy="36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4550" y="1423100"/>
            <a:ext cx="863951" cy="1870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0"/>
          <p:cNvSpPr/>
          <p:nvPr/>
        </p:nvSpPr>
        <p:spPr>
          <a:xfrm>
            <a:off x="5214650" y="2429450"/>
            <a:ext cx="965700" cy="55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7"/>
          <p:cNvSpPr txBox="1"/>
          <p:nvPr/>
        </p:nvSpPr>
        <p:spPr>
          <a:xfrm>
            <a:off x="345600" y="884350"/>
            <a:ext cx="63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9" name="Google Shape;3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24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304800"/>
            <a:ext cx="8324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457200"/>
            <a:ext cx="8324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0" y="609600"/>
            <a:ext cx="8324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7258" y="1713575"/>
            <a:ext cx="2934341" cy="181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436950"/>
            <a:ext cx="5752458" cy="35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7"/>
          <p:cNvSpPr txBox="1"/>
          <p:nvPr/>
        </p:nvSpPr>
        <p:spPr>
          <a:xfrm>
            <a:off x="1056625" y="2448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85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Project 1 Analysis</a:t>
            </a:r>
            <a:endParaRPr sz="285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Import libaries and data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library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"readxl"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data = read_excel(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"data.xlsx"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Testing that “Hard Punch” is reliable 70% of the time. Null hypothesis is that hard_punch_success &lt;= 70%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t.test(data$hard_punch_success, alternative = 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"greater"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mu = </a:t>
            </a:r>
            <a:r>
              <a:rPr lang="en" sz="1000">
                <a:solidFill>
                  <a:srgbClr val="0000CD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   One Sample t-test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data:  data$hard_punch_success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t = 2.56, df = 12, p-value = 0.0125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alternative hypothesis: true mean is greater than 7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95 percent confidence interval: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7.350519      Inf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sample estimates: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mean of x 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8.153846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Testing that “Precision Spin” is reliable 70% of the time. Null hypothesis is that spin_success &lt;= 70%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t.test(data$spin_success, alternative = 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"greater"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mu = </a:t>
            </a:r>
            <a:r>
              <a:rPr lang="en" sz="1000">
                <a:solidFill>
                  <a:srgbClr val="0000CD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   One Sample t-test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data:  data$spin_success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t = 15.398, df = 12, p-value = 1.44e-09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alternative hypothesis: true mean is greater than 7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95 percent confidence interval: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9.380677      Inf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sample estimates: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mean of x 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9.692308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Testing that we don’t have false activations of “Hard Punch” when performing “Precision Spin”. Testing that we don’t have false activations of “Precision Spin” when performing “Hard Punch”.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Two sample T-test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t.test(x=data$punch_activation_when_expect_spin, y= data$spin_activation_when_expect_punch, paired=</a:t>
            </a:r>
            <a:r>
              <a:rPr lang="en" sz="1000">
                <a:solidFill>
                  <a:srgbClr val="5848F6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   Paired t-test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data:  data$punch_activation_when_expect_spin and data$spin_activation_when_expect_punch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t = -0.89776, df = 12, p-value = 0.387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alternative hypothesis: true difference in means is not equal to 0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95 percent confidence interval: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-0.7908341  0.3292957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sample estimates: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mean of the differences 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            -0.2307692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Testing that we don’t have false activations when walking.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Two-sample T-test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t.test(x=data$punch_activations_during_walk, y= data$spin_activations_during_walk, paired=</a:t>
            </a:r>
            <a:r>
              <a:rPr lang="en" sz="1000">
                <a:solidFill>
                  <a:srgbClr val="5848F6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   Paired t-test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data:  data$punch_activations_during_walk and data$spin_activations_during_walk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t = 0.61721, df = 12, p-value = 0.5486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alternative hypothesis: true difference in means is not equal to 0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95 percent confidence interval: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-0.3892431  0.6969354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sample estimates: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mean of the differences 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             0.1538462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Testing that we don’t have false activations when drawing. Two sample T-test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t.test(x=data$punch_activations_during_draw, y= data$spin_activations_during_draw, paired=</a:t>
            </a:r>
            <a:r>
              <a:rPr lang="en" sz="1000">
                <a:solidFill>
                  <a:srgbClr val="5848F6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Boxplot section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boxplot(data$hard_punch_success, main=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"Hard Punch Reliability"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xlab = 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"Hard Punch"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ylab=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"Number successes per 10"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boxplot(data$spin_success, main=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"Precision Spin Reliability"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xlab = 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"Precision Spin"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ylab=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"Number successes per 10"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boxplot(data$spin_activation_when_expect_punch, main=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"Joint Punch Reliability"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xlab = 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"Accidental Precision Spins"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ylab=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"Amount per 10"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boxplot(data$punch_activation_when_expect_spin, main=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"Joint Spin Reliability"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xlab = 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"Accidental Hard Punches"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ylab=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"Amount per 10"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boxplot(data$activations_during_walk, main=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"Accidental Activation during Everyday Activities"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xlab = 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"Accidental Activations"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ylab=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"Number per trial"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boxplot(data$activations_during_draw, main=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"Accidental Activation during Phone Use"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xlab = 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"Accidental Activations"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ylab=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"Number per trial"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57"/>
          <p:cNvSpPr txBox="1"/>
          <p:nvPr>
            <p:ph idx="1" type="body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4C1130"/>
          </a:solidFill>
        </p:spPr>
        <p:txBody>
          <a:bodyPr anchorCtr="0" anchor="t" bIns="0" lIns="0" spcFirstLastPara="1" rIns="360000" wrap="square" tIns="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Appendix C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367" name="Google Shape;367;p57"/>
          <p:cNvSpPr txBox="1"/>
          <p:nvPr/>
        </p:nvSpPr>
        <p:spPr>
          <a:xfrm>
            <a:off x="6803150" y="929975"/>
            <a:ext cx="2319000" cy="631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 Notebook</a:t>
            </a:r>
            <a:endParaRPr b="1"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85200C"/>
          </a:solidFill>
        </p:spPr>
        <p:txBody>
          <a:bodyPr anchorCtr="0" anchor="t" bIns="45700" lIns="360000" spcFirstLastPara="1" rIns="3600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Version 1: Chucking + Lovetapping</a:t>
            </a:r>
            <a:endParaRPr b="1" sz="2600">
              <a:solidFill>
                <a:schemeClr val="lt1"/>
              </a:solidFill>
            </a:endParaRPr>
          </a:p>
        </p:txBody>
      </p:sp>
      <p:pic>
        <p:nvPicPr>
          <p:cNvPr id="142" name="Google Shape;1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650" y="851050"/>
            <a:ext cx="4111601" cy="27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51070">
            <a:off x="2695474" y="1108248"/>
            <a:ext cx="254930" cy="55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1"/>
          <p:cNvPicPr preferRelativeResize="0"/>
          <p:nvPr/>
        </p:nvPicPr>
        <p:blipFill rotWithShape="1">
          <a:blip r:embed="rId4">
            <a:alphaModFix/>
          </a:blip>
          <a:srcRect b="72004" l="0" r="0" t="0"/>
          <a:stretch/>
        </p:blipFill>
        <p:spPr>
          <a:xfrm rot="34">
            <a:off x="1323125" y="3683814"/>
            <a:ext cx="2173624" cy="131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1"/>
          <p:cNvPicPr preferRelativeResize="0"/>
          <p:nvPr/>
        </p:nvPicPr>
        <p:blipFill rotWithShape="1">
          <a:blip r:embed="rId5">
            <a:alphaModFix/>
          </a:blip>
          <a:srcRect b="41919" l="0" r="0" t="12669"/>
          <a:stretch/>
        </p:blipFill>
        <p:spPr>
          <a:xfrm>
            <a:off x="5118675" y="1155113"/>
            <a:ext cx="3220575" cy="21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94432">
            <a:off x="6209724" y="1928226"/>
            <a:ext cx="357173" cy="77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1"/>
          <p:cNvPicPr preferRelativeResize="0"/>
          <p:nvPr/>
        </p:nvPicPr>
        <p:blipFill rotWithShape="1">
          <a:blip r:embed="rId6">
            <a:alphaModFix/>
          </a:blip>
          <a:srcRect b="68859" l="0" r="0" t="0"/>
          <a:stretch/>
        </p:blipFill>
        <p:spPr>
          <a:xfrm>
            <a:off x="5670800" y="3593599"/>
            <a:ext cx="1954181" cy="131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idx="1" type="body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85200C"/>
          </a:solidFill>
        </p:spPr>
        <p:txBody>
          <a:bodyPr anchorCtr="0" anchor="t" bIns="45700" lIns="360000" spcFirstLastPara="1" rIns="3600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Version 2: Spinning + Lovetapping</a:t>
            </a:r>
            <a:endParaRPr b="1" sz="2600">
              <a:solidFill>
                <a:schemeClr val="lt1"/>
              </a:solidFill>
            </a:endParaRPr>
          </a:p>
        </p:txBody>
      </p:sp>
      <p:pic>
        <p:nvPicPr>
          <p:cNvPr id="153" name="Google Shape;153;p32"/>
          <p:cNvPicPr preferRelativeResize="0"/>
          <p:nvPr/>
        </p:nvPicPr>
        <p:blipFill rotWithShape="1">
          <a:blip r:embed="rId3">
            <a:alphaModFix/>
          </a:blip>
          <a:srcRect b="41919" l="0" r="0" t="12669"/>
          <a:stretch/>
        </p:blipFill>
        <p:spPr>
          <a:xfrm>
            <a:off x="5167200" y="936838"/>
            <a:ext cx="3220575" cy="21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4432">
            <a:off x="6258249" y="1709951"/>
            <a:ext cx="357173" cy="77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2"/>
          <p:cNvPicPr preferRelativeResize="0"/>
          <p:nvPr/>
        </p:nvPicPr>
        <p:blipFill rotWithShape="1">
          <a:blip r:embed="rId4">
            <a:alphaModFix/>
          </a:blip>
          <a:srcRect b="68859" l="0" r="0" t="0"/>
          <a:stretch/>
        </p:blipFill>
        <p:spPr>
          <a:xfrm>
            <a:off x="5719325" y="3375324"/>
            <a:ext cx="1954181" cy="131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2"/>
          <p:cNvPicPr preferRelativeResize="0"/>
          <p:nvPr/>
        </p:nvPicPr>
        <p:blipFill rotWithShape="1">
          <a:blip r:embed="rId5">
            <a:alphaModFix/>
          </a:blip>
          <a:srcRect b="9303" l="19231" r="0" t="14378"/>
          <a:stretch/>
        </p:blipFill>
        <p:spPr>
          <a:xfrm>
            <a:off x="426925" y="782700"/>
            <a:ext cx="3927151" cy="278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644817">
            <a:off x="1993723" y="1300852"/>
            <a:ext cx="649627" cy="140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2"/>
          <p:cNvPicPr preferRelativeResize="0"/>
          <p:nvPr/>
        </p:nvPicPr>
        <p:blipFill rotWithShape="1">
          <a:blip r:embed="rId6">
            <a:alphaModFix/>
          </a:blip>
          <a:srcRect b="71605" l="0" r="0" t="0"/>
          <a:stretch/>
        </p:blipFill>
        <p:spPr>
          <a:xfrm>
            <a:off x="1202588" y="3632201"/>
            <a:ext cx="2375825" cy="14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idx="1" type="body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85200C"/>
          </a:solidFill>
        </p:spPr>
        <p:txBody>
          <a:bodyPr anchorCtr="0" anchor="t" bIns="45700" lIns="360000" spcFirstLastPara="1" rIns="3600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Final Version: Precision Spin + Hard Punch</a:t>
            </a:r>
            <a:endParaRPr b="1" sz="2600">
              <a:solidFill>
                <a:schemeClr val="lt1"/>
              </a:solidFill>
            </a:endParaRPr>
          </a:p>
        </p:txBody>
      </p:sp>
      <p:pic>
        <p:nvPicPr>
          <p:cNvPr id="164" name="Google Shape;164;p33"/>
          <p:cNvPicPr preferRelativeResize="0"/>
          <p:nvPr/>
        </p:nvPicPr>
        <p:blipFill rotWithShape="1">
          <a:blip r:embed="rId3">
            <a:alphaModFix/>
          </a:blip>
          <a:srcRect b="6584" l="0" r="44806" t="14470"/>
          <a:stretch/>
        </p:blipFill>
        <p:spPr>
          <a:xfrm>
            <a:off x="965675" y="603350"/>
            <a:ext cx="3029175" cy="288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07043">
            <a:off x="1904409" y="2353584"/>
            <a:ext cx="332784" cy="720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3"/>
          <p:cNvPicPr preferRelativeResize="0"/>
          <p:nvPr/>
        </p:nvPicPr>
        <p:blipFill rotWithShape="1">
          <a:blip r:embed="rId4">
            <a:alphaModFix/>
          </a:blip>
          <a:srcRect b="69311" l="0" r="0" t="0"/>
          <a:stretch/>
        </p:blipFill>
        <p:spPr>
          <a:xfrm>
            <a:off x="1384450" y="3622625"/>
            <a:ext cx="1998425" cy="132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7250" y="664700"/>
            <a:ext cx="4449101" cy="29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3"/>
          <p:cNvPicPr preferRelativeResize="0"/>
          <p:nvPr/>
        </p:nvPicPr>
        <p:blipFill rotWithShape="1">
          <a:blip r:embed="rId6">
            <a:alphaModFix/>
          </a:blip>
          <a:srcRect b="71146" l="0" r="0" t="0"/>
          <a:stretch/>
        </p:blipFill>
        <p:spPr>
          <a:xfrm>
            <a:off x="4936375" y="3698825"/>
            <a:ext cx="2125551" cy="132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32263">
            <a:off x="5962212" y="2175063"/>
            <a:ext cx="366463" cy="79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0" y="165735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360000" wrap="square" tIns="45700">
            <a:noAutofit/>
          </a:bodyPr>
          <a:lstStyle/>
          <a:p>
            <a:pPr indent="0" lvl="0" marL="360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rgbClr val="000000"/>
                </a:solidFill>
              </a:rPr>
              <a:t>2. study design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idx="1" type="body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1C4587"/>
          </a:solidFill>
        </p:spPr>
        <p:txBody>
          <a:bodyPr anchorCtr="0" anchor="t" bIns="45700" lIns="360000" spcFirstLastPara="1" rIns="3600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Overview: Reliability vs. Robustness</a:t>
            </a:r>
            <a:endParaRPr b="1" sz="2600">
              <a:solidFill>
                <a:schemeClr val="lt1"/>
              </a:solidFill>
            </a:endParaRPr>
          </a:p>
        </p:txBody>
      </p:sp>
      <p:pic>
        <p:nvPicPr>
          <p:cNvPr id="180" name="Google Shape;1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575" y="3369700"/>
            <a:ext cx="2153850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62" y="1484103"/>
            <a:ext cx="2298837" cy="17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5"/>
          <p:cNvSpPr txBox="1"/>
          <p:nvPr/>
        </p:nvSpPr>
        <p:spPr>
          <a:xfrm>
            <a:off x="797825" y="782650"/>
            <a:ext cx="2971200" cy="431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Reliability: 70% Success Rate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35"/>
          <p:cNvSpPr txBox="1"/>
          <p:nvPr/>
        </p:nvSpPr>
        <p:spPr>
          <a:xfrm>
            <a:off x="5006000" y="782650"/>
            <a:ext cx="3954600" cy="431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Robustness: Avoid accidental activation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1150" y="1677221"/>
            <a:ext cx="3257800" cy="216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/>
          <p:nvPr/>
        </p:nvSpPr>
        <p:spPr>
          <a:xfrm>
            <a:off x="457200" y="986450"/>
            <a:ext cx="33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6"/>
          <p:cNvSpPr txBox="1"/>
          <p:nvPr>
            <p:ph idx="4294967295" type="body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1C4587"/>
          </a:solidFill>
        </p:spPr>
        <p:txBody>
          <a:bodyPr anchorCtr="0" anchor="t" bIns="45700" lIns="0" spcFirstLastPara="1" rIns="3600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Testing Accuracy</a:t>
            </a:r>
            <a:r>
              <a:rPr b="1" lang="en" sz="2600">
                <a:solidFill>
                  <a:schemeClr val="lt1"/>
                </a:solidFill>
              </a:rPr>
              <a:t>: 2 tasks</a:t>
            </a:r>
            <a:endParaRPr b="1" sz="2600">
              <a:solidFill>
                <a:schemeClr val="lt1"/>
              </a:solidFill>
            </a:endParaRPr>
          </a:p>
        </p:txBody>
      </p:sp>
      <p:pic>
        <p:nvPicPr>
          <p:cNvPr id="191" name="Google Shape;1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850" y="676975"/>
            <a:ext cx="2236300" cy="175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6"/>
          <p:cNvPicPr preferRelativeResize="0"/>
          <p:nvPr/>
        </p:nvPicPr>
        <p:blipFill rotWithShape="1">
          <a:blip r:embed="rId4">
            <a:alphaModFix/>
          </a:blip>
          <a:srcRect b="4834" l="0" r="0" t="0"/>
          <a:stretch/>
        </p:blipFill>
        <p:spPr>
          <a:xfrm>
            <a:off x="6078450" y="676975"/>
            <a:ext cx="2473751" cy="1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6"/>
          <p:cNvSpPr txBox="1"/>
          <p:nvPr/>
        </p:nvSpPr>
        <p:spPr>
          <a:xfrm>
            <a:off x="457200" y="986450"/>
            <a:ext cx="2709900" cy="11697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First task: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After demonstrating “hard punch,” perform this action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 times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36"/>
          <p:cNvPicPr preferRelativeResize="0"/>
          <p:nvPr/>
        </p:nvPicPr>
        <p:blipFill rotWithShape="1">
          <a:blip r:embed="rId5">
            <a:alphaModFix/>
          </a:blip>
          <a:srcRect b="0" l="4520" r="-4519" t="0"/>
          <a:stretch/>
        </p:blipFill>
        <p:spPr>
          <a:xfrm>
            <a:off x="3446875" y="3073093"/>
            <a:ext cx="2473748" cy="16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4238" y="3073100"/>
            <a:ext cx="2342184" cy="1697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/>
          <p:nvPr/>
        </p:nvSpPr>
        <p:spPr>
          <a:xfrm>
            <a:off x="457200" y="3213425"/>
            <a:ext cx="2709900" cy="11697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First task: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After demonstrating “precision spin,” perform this action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 times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Challeng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 Design">
  <a:themeElements>
    <a:clrScheme name="#HCI-Baudisch">
      <a:dk1>
        <a:srgbClr val="000000"/>
      </a:dk1>
      <a:lt1>
        <a:srgbClr val="FFFFFF"/>
      </a:lt1>
      <a:dk2>
        <a:srgbClr val="404040"/>
      </a:dk2>
      <a:lt2>
        <a:srgbClr val="FFFFFF"/>
      </a:lt2>
      <a:accent1>
        <a:srgbClr val="99CC00"/>
      </a:accent1>
      <a:accent2>
        <a:srgbClr val="FF9B00"/>
      </a:accent2>
      <a:accent3>
        <a:srgbClr val="A6A6A6"/>
      </a:accent3>
      <a:accent4>
        <a:srgbClr val="707070"/>
      </a:accent4>
      <a:accent5>
        <a:srgbClr val="BFBFBF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